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256" r:id="rId2"/>
    <p:sldId id="280" r:id="rId3"/>
    <p:sldId id="285" r:id="rId4"/>
    <p:sldId id="284" r:id="rId5"/>
    <p:sldId id="289" r:id="rId6"/>
    <p:sldId id="290" r:id="rId7"/>
    <p:sldId id="287" r:id="rId8"/>
    <p:sldId id="288" r:id="rId9"/>
    <p:sldId id="286" r:id="rId10"/>
    <p:sldId id="291" r:id="rId11"/>
    <p:sldId id="279" r:id="rId12"/>
    <p:sldId id="277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 autoAdjust="0"/>
    <p:restoredTop sz="81707" autoAdjust="0"/>
  </p:normalViewPr>
  <p:slideViewPr>
    <p:cSldViewPr snapToGrid="0">
      <p:cViewPr varScale="1">
        <p:scale>
          <a:sx n="48" d="100"/>
          <a:sy n="48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Presumptive recommendation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Presumptive!$A$1:$B$1</c:f>
              <c:strCache>
                <c:ptCount val="2"/>
                <c:pt idx="0">
                  <c:v>Presumptive</c:v>
                </c:pt>
                <c:pt idx="1">
                  <c:v>Not presumptive</c:v>
                </c:pt>
              </c:strCache>
            </c:strRef>
          </c:cat>
          <c:val>
            <c:numRef>
              <c:f>Presumptive!$A$2:$B$2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B-F441-8A96-683E594DF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520096"/>
        <c:axId val="1923314160"/>
      </c:barChart>
      <c:catAx>
        <c:axId val="19465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314160"/>
        <c:crosses val="autoZero"/>
        <c:auto val="1"/>
        <c:lblAlgn val="ctr"/>
        <c:lblOffset val="100"/>
        <c:noMultiLvlLbl val="0"/>
      </c:catAx>
      <c:valAx>
        <c:axId val="192331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5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Vaccines treated equally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'Like other vaccines'!$A$1:$B$1</c:f>
              <c:strCache>
                <c:ptCount val="2"/>
                <c:pt idx="0">
                  <c:v>Treat all same</c:v>
                </c:pt>
                <c:pt idx="1">
                  <c:v>Treat different</c:v>
                </c:pt>
              </c:strCache>
            </c:strRef>
          </c:cat>
          <c:val>
            <c:numRef>
              <c:f>'Like other vaccines'!$A$2:$B$2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E3C-E048-ADA9-5E95F6789D5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'Like other vaccines'!$A$1:$B$1</c:f>
              <c:strCache>
                <c:ptCount val="2"/>
                <c:pt idx="0">
                  <c:v>Treat all same</c:v>
                </c:pt>
                <c:pt idx="1">
                  <c:v>Treat different</c:v>
                </c:pt>
              </c:strCache>
            </c:strRef>
          </c:cat>
          <c:val>
            <c:numRef>
              <c:f>'Like other vaccines'!$A$3:$B$3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C-E048-ADA9-5E95F6789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010224"/>
        <c:axId val="1834690912"/>
      </c:barChart>
      <c:catAx>
        <c:axId val="189501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690912"/>
        <c:crosses val="autoZero"/>
        <c:auto val="1"/>
        <c:lblAlgn val="ctr"/>
        <c:lblOffset val="100"/>
        <c:noMultiLvlLbl val="0"/>
      </c:catAx>
      <c:valAx>
        <c:axId val="183469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01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Mention Cancer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Cancer!$A$1:$C$1</c:f>
              <c:strCache>
                <c:ptCount val="3"/>
                <c:pt idx="0">
                  <c:v>Mention cancer</c:v>
                </c:pt>
                <c:pt idx="1">
                  <c:v>Not mention cancer</c:v>
                </c:pt>
                <c:pt idx="2">
                  <c:v>Mention type of cancer </c:v>
                </c:pt>
              </c:strCache>
            </c:strRef>
          </c:cat>
          <c:val>
            <c:numRef>
              <c:f>Cancer!$A$2:$C$2</c:f>
              <c:numCache>
                <c:formatCode>0%</c:formatCode>
                <c:ptCount val="3"/>
                <c:pt idx="0">
                  <c:v>0.24</c:v>
                </c:pt>
                <c:pt idx="1">
                  <c:v>0.67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A-3647-9713-23F4B874B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579360"/>
        <c:axId val="1928581040"/>
      </c:barChart>
      <c:catAx>
        <c:axId val="1928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581040"/>
        <c:crosses val="autoZero"/>
        <c:auto val="1"/>
        <c:lblAlgn val="ctr"/>
        <c:lblOffset val="100"/>
        <c:noMultiLvlLbl val="0"/>
      </c:catAx>
      <c:valAx>
        <c:axId val="19285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5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Recommendations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Sheet5!$A$1:$B$1</c:f>
              <c:strCache>
                <c:ptCount val="2"/>
                <c:pt idx="0">
                  <c:v>All three</c:v>
                </c:pt>
                <c:pt idx="1">
                  <c:v>Missing 1-2</c:v>
                </c:pt>
              </c:strCache>
            </c:strRef>
          </c:cat>
          <c:val>
            <c:numRef>
              <c:f>Sheet5!$A$2:$B$2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B-814D-8CD1-09CFCF38E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53728"/>
        <c:axId val="1946660496"/>
      </c:barChart>
      <c:catAx>
        <c:axId val="194665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60496"/>
        <c:crosses val="autoZero"/>
        <c:auto val="1"/>
        <c:lblAlgn val="ctr"/>
        <c:lblOffset val="100"/>
        <c:noMultiLvlLbl val="0"/>
      </c:catAx>
      <c:valAx>
        <c:axId val="194666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5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52DA347-F07A-43D7-B4A7-483D8AE84A6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186CDB0-2D2C-44B4-B1C6-7402C7925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No single organization has the focus or the budget to do this alone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We will meet the gaps in advocacy and policy.</a:t>
            </a:r>
          </a:p>
          <a:p>
            <a:pPr marL="0" indent="0" fontAlgn="base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2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6CDB0-2D2C-44B4-B1C6-7402C79250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3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6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C28908-D95C-41F7-BF9B-E05CB1FE451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58CD932-FE7D-45BF-AACC-926A9EEE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twellsoon.customcards.biz/credit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16F5-FC9F-446F-8339-C83216A70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74895"/>
            <a:ext cx="6212764" cy="1908215"/>
          </a:xfrm>
          <a:noFill/>
          <a:ln>
            <a:solidFill>
              <a:schemeClr val="tx1"/>
            </a:solidFill>
          </a:ln>
        </p:spPr>
        <p:txBody>
          <a:bodyPr wrap="square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Vax 2 Stop Cancer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Families United to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Stop HPV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0"/>
            <a:ext cx="40621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9540B-FE8C-4CFD-AF78-42012831B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3732" y="2173266"/>
            <a:ext cx="3254408" cy="251146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Alabama Adolescent Vaccine Task Force</a:t>
            </a:r>
          </a:p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174831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F3BF-AAD8-4242-A24E-A0055180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Incorporated all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9CE5A-80AB-9549-BAD7-3BE0A13E7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DBD4ED-70F8-FA4F-92B4-46BC9F7E07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5763" y="804863"/>
          <a:ext cx="481647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1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23A6-19B9-47F4-AF63-5DA4944B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50" y="57808"/>
            <a:ext cx="7729728" cy="1188720"/>
          </a:xfrm>
        </p:spPr>
        <p:txBody>
          <a:bodyPr/>
          <a:lstStyle/>
          <a:p>
            <a:r>
              <a:rPr lang="en-US" dirty="0"/>
              <a:t>Adolescent Vaccination Rates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39E54-A671-4F07-A25C-99474571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8" y="1967247"/>
            <a:ext cx="5806936" cy="4592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77950-AF58-4846-89B9-A9B0E095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245" y="1967247"/>
            <a:ext cx="5843822" cy="4646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C2966-2730-42BC-AF31-DA7503EEC22B}"/>
              </a:ext>
            </a:extLst>
          </p:cNvPr>
          <p:cNvSpPr txBox="1"/>
          <p:nvPr/>
        </p:nvSpPr>
        <p:spPr>
          <a:xfrm>
            <a:off x="569447" y="1576929"/>
            <a:ext cx="4895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2014-18 Percentage Tdap Completion 13-17yo,  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947BE-7B8F-451C-834A-735B0BAA9EB7}"/>
              </a:ext>
            </a:extLst>
          </p:cNvPr>
          <p:cNvSpPr txBox="1"/>
          <p:nvPr/>
        </p:nvSpPr>
        <p:spPr>
          <a:xfrm>
            <a:off x="6096000" y="1544663"/>
            <a:ext cx="56324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2014-18 Percentage Meningococcal. Completion 13-17yo,  AL</a:t>
            </a:r>
          </a:p>
        </p:txBody>
      </p:sp>
    </p:spTree>
    <p:extLst>
      <p:ext uri="{BB962C8B-B14F-4D97-AF65-F5344CB8AC3E}">
        <p14:creationId xmlns:p14="http://schemas.microsoft.com/office/powerpoint/2010/main" val="373837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F27D-EB1A-4441-A3FF-34020955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1586"/>
            <a:ext cx="7729728" cy="903890"/>
          </a:xfrm>
        </p:spPr>
        <p:txBody>
          <a:bodyPr/>
          <a:lstStyle/>
          <a:p>
            <a:r>
              <a:rPr lang="en-US" dirty="0"/>
              <a:t>AL Rates of HPV Vaccination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4A9F1-B0F6-4B02-A196-CD9E35B4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0" y="1312583"/>
            <a:ext cx="3888207" cy="5492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446D75-B68B-4D9C-AEDE-5AAD64B1C567}"/>
              </a:ext>
            </a:extLst>
          </p:cNvPr>
          <p:cNvSpPr txBox="1"/>
          <p:nvPr/>
        </p:nvSpPr>
        <p:spPr>
          <a:xfrm>
            <a:off x="6117021" y="2848210"/>
            <a:ext cx="484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Alabama Average: 19.05%</a:t>
            </a:r>
          </a:p>
          <a:p>
            <a:endParaRPr lang="en-US" b="1" dirty="0"/>
          </a:p>
          <a:p>
            <a:r>
              <a:rPr lang="en-US" b="1" dirty="0"/>
              <a:t>Half of counties</a:t>
            </a:r>
            <a:r>
              <a:rPr lang="en-US" dirty="0"/>
              <a:t>: significantly below this average</a:t>
            </a:r>
          </a:p>
        </p:txBody>
      </p:sp>
    </p:spTree>
    <p:extLst>
      <p:ext uri="{BB962C8B-B14F-4D97-AF65-F5344CB8AC3E}">
        <p14:creationId xmlns:p14="http://schemas.microsoft.com/office/powerpoint/2010/main" val="120848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FEBD-89DA-4490-816B-44EE4693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Vax 2 STOP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159A-68FD-4DA0-98F7-6EF1303B8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b="1" dirty="0"/>
              <a:t>AIM:</a:t>
            </a:r>
          </a:p>
          <a:p>
            <a:pPr marL="0" indent="0" fontAlgn="base">
              <a:buNone/>
            </a:pPr>
            <a:r>
              <a:rPr lang="en-US" b="1" dirty="0"/>
              <a:t>VAX 2 STOP CANCER </a:t>
            </a:r>
            <a:r>
              <a:rPr lang="en-US" dirty="0"/>
              <a:t>HPV initiative will be a single platform with a unifying message for all stakeholders interested in raising HPV vaccination rates in AL.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BB0A-2B59-4E94-8186-2B5A9FEA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290F-7379-482F-B19D-8A7AB355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209849"/>
            <a:ext cx="4486655" cy="35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FEBD-89DA-4490-816B-44EE4693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Vax 2 STOP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159A-68FD-4DA0-98F7-6EF1303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07963"/>
            <a:ext cx="6095999" cy="579588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b="1" dirty="0"/>
              <a:t>VAX 2 STOP CANCER Board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/>
              <a:t>Dr. Warner Huh, </a:t>
            </a:r>
            <a:r>
              <a:rPr lang="en-US" dirty="0"/>
              <a:t>President American </a:t>
            </a:r>
            <a:r>
              <a:rPr lang="en-US" dirty="0" err="1"/>
              <a:t>Gyn</a:t>
            </a:r>
            <a:r>
              <a:rPr lang="en-US" dirty="0"/>
              <a:t>/</a:t>
            </a:r>
            <a:r>
              <a:rPr lang="en-US" dirty="0" err="1"/>
              <a:t>Onc</a:t>
            </a:r>
            <a:r>
              <a:rPr lang="en-US" dirty="0"/>
              <a:t> Society</a:t>
            </a:r>
          </a:p>
          <a:p>
            <a:pPr marL="0" indent="0" fontAlgn="base">
              <a:buNone/>
            </a:pPr>
            <a:r>
              <a:rPr lang="en-US" b="1" dirty="0"/>
              <a:t>Bob Crutchfield, </a:t>
            </a:r>
            <a:r>
              <a:rPr lang="en-US" dirty="0"/>
              <a:t>American Cancer Society</a:t>
            </a:r>
          </a:p>
          <a:p>
            <a:pPr marL="0" indent="0" fontAlgn="base">
              <a:buNone/>
            </a:pPr>
            <a:r>
              <a:rPr lang="en-US" b="1" dirty="0"/>
              <a:t>Casey Daniel, </a:t>
            </a:r>
            <a:r>
              <a:rPr lang="en-US" dirty="0"/>
              <a:t>USA Asst. Professor of Oncology Sciences</a:t>
            </a:r>
          </a:p>
          <a:p>
            <a:pPr marL="0" indent="0" fontAlgn="base">
              <a:buNone/>
            </a:pPr>
            <a:r>
              <a:rPr lang="en-US" b="1" dirty="0"/>
              <a:t>Dr. Bill Johnston</a:t>
            </a:r>
            <a:r>
              <a:rPr lang="en-US" dirty="0"/>
              <a:t>, Birmingham Pediatrics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i="1" dirty="0"/>
              <a:t>Scientific Advisors:</a:t>
            </a:r>
          </a:p>
          <a:p>
            <a:pPr marL="0" indent="0" fontAlgn="base">
              <a:buNone/>
            </a:pPr>
            <a:r>
              <a:rPr lang="en-US" b="1" dirty="0"/>
              <a:t>Dr. Peter J. </a:t>
            </a:r>
            <a:r>
              <a:rPr lang="en-US" b="1" dirty="0" err="1"/>
              <a:t>Hotez</a:t>
            </a:r>
            <a:r>
              <a:rPr lang="en-US" b="1" dirty="0"/>
              <a:t>, </a:t>
            </a:r>
            <a:r>
              <a:rPr lang="en-US" dirty="0"/>
              <a:t>Baylor School of Medicine</a:t>
            </a:r>
          </a:p>
          <a:p>
            <a:pPr marL="0" indent="0" fontAlgn="base">
              <a:buNone/>
            </a:pPr>
            <a:r>
              <a:rPr lang="en-US" b="1" dirty="0"/>
              <a:t>Dr. Michael </a:t>
            </a:r>
            <a:r>
              <a:rPr lang="en-US" b="1" dirty="0" err="1"/>
              <a:t>Saag</a:t>
            </a:r>
            <a:r>
              <a:rPr lang="en-US" b="1" dirty="0"/>
              <a:t>, </a:t>
            </a:r>
            <a:r>
              <a:rPr lang="en-US" dirty="0"/>
              <a:t>UAB, Director of Infectious Diseases</a:t>
            </a:r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BB0A-2B59-4E94-8186-2B5A9FEA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290F-7379-482F-B19D-8A7AB355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209849"/>
            <a:ext cx="4486655" cy="35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FEBD-89DA-4490-816B-44EE4693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Vax 2 STOP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159A-68FD-4DA0-98F7-6EF1303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1" y="520504"/>
            <a:ext cx="5613009" cy="553282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algn="ctr" fontAlgn="base">
              <a:buNone/>
            </a:pPr>
            <a:endParaRPr lang="en-US" b="1" dirty="0"/>
          </a:p>
          <a:p>
            <a:pPr marL="0" indent="0" algn="ctr" fontAlgn="base">
              <a:buNone/>
            </a:pPr>
            <a:r>
              <a:rPr lang="en-US" b="1" dirty="0"/>
              <a:t>The Mission of</a:t>
            </a:r>
          </a:p>
          <a:p>
            <a:pPr marL="0" indent="0" algn="ctr" fontAlgn="base">
              <a:buNone/>
            </a:pPr>
            <a:r>
              <a:rPr lang="en-US" b="1" dirty="0"/>
              <a:t>VAX 2 STOP CANCER </a:t>
            </a:r>
          </a:p>
          <a:p>
            <a:pPr marL="0" indent="0" algn="ctr" fontAlgn="base">
              <a:buNone/>
            </a:pPr>
            <a:r>
              <a:rPr lang="en-US" dirty="0"/>
              <a:t>is to save lives by bringing education and awareness to the HPV vaccine and HPV-related cancers, fund research and improve vaccination rates. 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b="1" dirty="0"/>
              <a:t>Our Vision:</a:t>
            </a:r>
          </a:p>
          <a:p>
            <a:pPr marL="0" indent="0" algn="ctr" fontAlgn="base">
              <a:buNone/>
            </a:pPr>
            <a:r>
              <a:rPr lang="en-US" dirty="0"/>
              <a:t>Eliminate HPV-related cancers in the state of Alabama through education and advocacy, reducing the high social, emotional, economic and medical costs associated with this disease. Our state will serve as a model to the rest of the nation, bringing our cancer rates from the top 10 to the lower tier.  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BB0A-2B59-4E94-8186-2B5A9FEA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290F-7379-482F-B19D-8A7AB355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209849"/>
            <a:ext cx="4486655" cy="35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151B-2F63-2745-82B3-3B693CC8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E230-BADA-3941-98C1-DB599171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Live survey</a:t>
            </a:r>
          </a:p>
          <a:p>
            <a:r>
              <a:rPr lang="en-US" sz="2800" dirty="0"/>
              <a:t>21 motivated pediatricians</a:t>
            </a:r>
          </a:p>
          <a:p>
            <a:r>
              <a:rPr lang="en-US" sz="2800" dirty="0"/>
              <a:t>Question delivered by respected peer</a:t>
            </a:r>
          </a:p>
          <a:p>
            <a:r>
              <a:rPr lang="en-US" sz="2800" i="1" dirty="0"/>
              <a:t>“What do you say to parents/patients regarding vaccination at the 11-12 year old visit?”</a:t>
            </a:r>
          </a:p>
          <a:p>
            <a:endParaRPr lang="en-US" sz="2800" dirty="0"/>
          </a:p>
          <a:p>
            <a:r>
              <a:rPr lang="en-US" sz="2800" b="1" dirty="0"/>
              <a:t>Expectation: </a:t>
            </a:r>
            <a:r>
              <a:rPr lang="en-US" sz="2800" dirty="0"/>
              <a:t>majority would make the correct recommendation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13769-D662-004E-8FA9-F62BD609D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5FB776-0CC4-D348-AC9C-43D16DBF9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1687" y="3654087"/>
            <a:ext cx="2122521" cy="20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B7B8-1EFB-F849-9B60-787D081C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IQ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7F04-AF1C-6640-A8A0-7D760996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“Now that Michael is 11 he is due for vaccines against meningitis, HPV cancers and whooping cough. We will give those at the end of today’s visit.”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1. Presumptive</a:t>
            </a:r>
          </a:p>
          <a:p>
            <a:pPr marL="0" indent="0">
              <a:buNone/>
            </a:pPr>
            <a:r>
              <a:rPr lang="en-US" sz="2400" dirty="0"/>
              <a:t>2. Treats all 3 vaccines the same</a:t>
            </a:r>
          </a:p>
          <a:p>
            <a:pPr marL="0" indent="0">
              <a:buNone/>
            </a:pPr>
            <a:r>
              <a:rPr lang="en-US" sz="2400" dirty="0"/>
              <a:t>3. Focuses on cancer prevention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5B078-A980-9F41-92BB-B9E876B55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Recommendations for successful vaccination</a:t>
            </a:r>
          </a:p>
        </p:txBody>
      </p:sp>
    </p:spTree>
    <p:extLst>
      <p:ext uri="{BB962C8B-B14F-4D97-AF65-F5344CB8AC3E}">
        <p14:creationId xmlns:p14="http://schemas.microsoft.com/office/powerpoint/2010/main" val="251448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7483-4BFE-8B43-8FBE-C7D02239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C415E-ABC2-2C42-B594-2F8D30121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a presumptive recommendation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3C0E7C-A5D3-4044-BFDA-DA8436300D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5763" y="804863"/>
          <a:ext cx="481647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90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8199-1A4F-154D-8F49-195FC5A3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4EBE-B0A5-364C-99BD-58B1B8C5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Treat HPV vaccine like other vaccines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AD703A-CF66-4046-B7D9-C12F9AC926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5763" y="804863"/>
          <a:ext cx="481647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46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40E2-1E79-884D-AFB4-3BA41E36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4506-548A-7244-BC3B-00B26BA6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Focus on cancer prevention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C1FCEE-BAED-9147-BC82-61756653CB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5763" y="804863"/>
          <a:ext cx="481647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0287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13302</TotalTime>
  <Words>403</Words>
  <Application>Microsoft Office PowerPoint</Application>
  <PresentationFormat>Widescreen</PresentationFormat>
  <Paragraphs>85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Vax 2 Stop Cancer Families United to  Stop HPV</vt:lpstr>
      <vt:lpstr>Vax 2 STOP Cancer</vt:lpstr>
      <vt:lpstr>Vax 2 STOP Cancer</vt:lpstr>
      <vt:lpstr>Vax 2 STOP Cancer</vt:lpstr>
      <vt:lpstr>Survey</vt:lpstr>
      <vt:lpstr>HPV IQ</vt:lpstr>
      <vt:lpstr>Recommendation #1</vt:lpstr>
      <vt:lpstr>Recommendation #2</vt:lpstr>
      <vt:lpstr>Recommendation #3</vt:lpstr>
      <vt:lpstr>Incorporated all 3</vt:lpstr>
      <vt:lpstr>Adolescent Vaccination Rates</vt:lpstr>
      <vt:lpstr>AL Rates of HPV Vaccination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Vax 2 Stop Cancer Families United to Stop HPV</dc:title>
  <dc:creator>Drew Wright</dc:creator>
  <cp:lastModifiedBy>Coleman, Wendy</cp:lastModifiedBy>
  <cp:revision>84</cp:revision>
  <cp:lastPrinted>2019-04-24T14:40:23Z</cp:lastPrinted>
  <dcterms:created xsi:type="dcterms:W3CDTF">2019-03-28T20:33:03Z</dcterms:created>
  <dcterms:modified xsi:type="dcterms:W3CDTF">2019-07-22T19:31:08Z</dcterms:modified>
</cp:coreProperties>
</file>